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020774" y="4159485"/>
            <a:ext cx="16101032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0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cent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el título"/>
          <p:cNvSpPr txBox="1"/>
          <p:nvPr>
            <p:ph type="title"/>
          </p:nvPr>
        </p:nvSpPr>
        <p:spPr>
          <a:xfrm>
            <a:off x="1020774" y="4422757"/>
            <a:ext cx="16405350" cy="1203804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9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89327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015562" y="690718"/>
            <a:ext cx="16515830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172874"/>
            <a:ext cx="16515830" cy="7783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800"/>
              </a:spcBef>
            </a:lvl2pPr>
            <a:lvl3pPr>
              <a:spcBef>
                <a:spcPts val="800"/>
              </a:spcBef>
            </a:lvl3pPr>
            <a:lvl4pPr>
              <a:spcBef>
                <a:spcPts val="800"/>
              </a:spcBef>
            </a:lvl4pPr>
            <a:lvl5pPr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3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57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2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46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5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4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49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artoDB/cartodb" TargetMode="External"/><Relationship Id="rId3" Type="http://schemas.openxmlformats.org/officeDocument/2006/relationships/hyperlink" Target="https://github.com/google/guice" TargetMode="External"/><Relationship Id="rId4" Type="http://schemas.openxmlformats.org/officeDocument/2006/relationships/hyperlink" Target="https://github.com/apple/swift-nio" TargetMode="External"/><Relationship Id="rId5" Type="http://schemas.openxmlformats.org/officeDocument/2006/relationships/hyperlink" Target="https://github.com/spring-projects/spring-boot" TargetMode="External"/><Relationship Id="rId6" Type="http://schemas.openxmlformats.org/officeDocument/2006/relationships/hyperlink" Target="https://github.com/apple/swift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Relationship Id="rId3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8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hyperlink" Target="https://www.twitch.tv/videos/1921136743" TargetMode="External"/><Relationship Id="rId5" Type="http://schemas.openxmlformats.org/officeDocument/2006/relationships/hyperlink" Target="https://twitter.com/ladybenko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3gib0hKYjB0" TargetMode="External"/><Relationship Id="rId3" Type="http://schemas.openxmlformats.org/officeDocument/2006/relationships/image" Target="../media/image9.ti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26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13.tif"/><Relationship Id="rId4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ps.com/blog/are-developers-needed-in-the-age-of-ai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eg"/><Relationship Id="rId3" Type="http://schemas.openxmlformats.org/officeDocument/2006/relationships/image" Target="../media/image18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"/><Relationship Id="rId3" Type="http://schemas.openxmlformats.org/officeDocument/2006/relationships/image" Target="../media/image20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tif"/><Relationship Id="rId3" Type="http://schemas.openxmlformats.org/officeDocument/2006/relationships/image" Target="../media/image23.tif"/><Relationship Id="rId4" Type="http://schemas.openxmlformats.org/officeDocument/2006/relationships/image" Target="../media/image3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eg"/><Relationship Id="rId3" Type="http://schemas.openxmlformats.org/officeDocument/2006/relationships/image" Target="../media/image24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omingogallardo/apuntes-mads/blob/master/apuntes/desarrollo-software/desarrollo-software.md" TargetMode="External"/><Relationship Id="rId3" Type="http://schemas.openxmlformats.org/officeDocument/2006/relationships/image" Target="../media/image28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png"/><Relationship Id="rId4" Type="http://schemas.openxmlformats.org/officeDocument/2006/relationships/image" Target="../media/image1.tif"/><Relationship Id="rId5" Type="http://schemas.openxmlformats.org/officeDocument/2006/relationships/image" Target="../media/image8.png"/><Relationship Id="rId6" Type="http://schemas.openxmlformats.org/officeDocument/2006/relationships/image" Target="../media/image2.tif"/><Relationship Id="rId7" Type="http://schemas.openxmlformats.org/officeDocument/2006/relationships/image" Target="../media/image9.png"/><Relationship Id="rId8" Type="http://schemas.openxmlformats.org/officeDocument/2006/relationships/image" Target="../media/image3.tif"/><Relationship Id="rId9" Type="http://schemas.openxmlformats.org/officeDocument/2006/relationships/image" Target="../media/image10.png"/><Relationship Id="rId10" Type="http://schemas.openxmlformats.org/officeDocument/2006/relationships/image" Target="../media/image2.jpeg"/><Relationship Id="rId11" Type="http://schemas.openxmlformats.org/officeDocument/2006/relationships/image" Target="../media/image11.png"/><Relationship Id="rId12" Type="http://schemas.openxmlformats.org/officeDocument/2006/relationships/hyperlink" Target="https://www.youtube.com/watch?v=EE1R8FYUJm0" TargetMode="External"/><Relationship Id="rId13" Type="http://schemas.openxmlformats.org/officeDocument/2006/relationships/image" Target="../media/image3.jpeg"/><Relationship Id="rId14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13.png"/><Relationship Id="rId4" Type="http://schemas.openxmlformats.org/officeDocument/2006/relationships/image" Target="../media/image6.jpeg"/><Relationship Id="rId5" Type="http://schemas.openxmlformats.org/officeDocument/2006/relationships/image" Target="../media/image14.pn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4.tif"/><Relationship Id="rId11" Type="http://schemas.openxmlformats.org/officeDocument/2006/relationships/image" Target="../media/image5.tif"/><Relationship Id="rId12" Type="http://schemas.openxmlformats.org/officeDocument/2006/relationships/image" Target="../media/image1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MADS S2: Desarrollo de software"/>
          <p:cNvSpPr txBox="1"/>
          <p:nvPr>
            <p:ph type="ctrTitle"/>
          </p:nvPr>
        </p:nvSpPr>
        <p:spPr>
          <a:xfrm>
            <a:off x="4580213" y="3841577"/>
            <a:ext cx="9127574" cy="2336686"/>
          </a:xfrm>
          <a:prstGeom prst="rect">
            <a:avLst/>
          </a:prstGeom>
        </p:spPr>
        <p:txBody>
          <a:bodyPr/>
          <a:lstStyle/>
          <a:p>
            <a:pPr/>
            <a:r>
              <a:t>MADS</a:t>
            </a:r>
            <a:br/>
            <a:r>
              <a:t>S2: Desarrollo de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artoDB. Software español para representación visual de datos geográfico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199" indent="-317499" defTabSz="457200">
              <a:spcBef>
                <a:spcPts val="1900"/>
              </a:spcBef>
              <a:buClr>
                <a:srgbClr val="000000"/>
              </a:buClr>
              <a:buSzPct val="75000"/>
              <a:buFont typeface="Helvetica Neue"/>
              <a:defRPr sz="4600">
                <a:solidFill>
                  <a:srgbClr val="24292E"/>
                </a:solidFill>
              </a:defRPr>
            </a:pPr>
            <a:r>
              <a:rPr>
                <a:solidFill>
                  <a:srgbClr val="0366D6"/>
                </a:solidFill>
                <a:hlinkClick r:id="rId2" invalidUrl="" action="" tgtFrame="" tooltip="" history="1" highlightClick="0" endSnd="0"/>
              </a:rPr>
              <a:t>CartoDB</a:t>
            </a:r>
            <a:r>
              <a:t>. Software español para representación visual de datos geográficos.</a:t>
            </a:r>
          </a:p>
          <a:p>
            <a:pPr marL="457199" indent="-317499" defTabSz="457200">
              <a:spcBef>
                <a:spcPts val="1900"/>
              </a:spcBef>
              <a:buClr>
                <a:srgbClr val="000000"/>
              </a:buClr>
              <a:buSzPct val="75000"/>
              <a:buFont typeface="Helvetica Neue"/>
              <a:defRPr sz="4600">
                <a:solidFill>
                  <a:srgbClr val="24292E"/>
                </a:solidFill>
              </a:defRPr>
            </a:pPr>
            <a:r>
              <a:rPr>
                <a:solidFill>
                  <a:srgbClr val="0366D6"/>
                </a:solidFill>
                <a:hlinkClick r:id="rId3" invalidUrl="" action="" tgtFrame="" tooltip="" history="1" highlightClick="0" endSnd="0"/>
              </a:rPr>
              <a:t>Guice</a:t>
            </a:r>
            <a:r>
              <a:t>. Framework de inyección de dependencias en Java.</a:t>
            </a:r>
          </a:p>
          <a:p>
            <a:pPr marL="457199" indent="-317499" defTabSz="457200">
              <a:spcBef>
                <a:spcPts val="1900"/>
              </a:spcBef>
              <a:buClr>
                <a:srgbClr val="000000"/>
              </a:buClr>
              <a:buSzPct val="75000"/>
              <a:buFont typeface="Helvetica Neue"/>
              <a:defRPr sz="4600">
                <a:solidFill>
                  <a:srgbClr val="24292E"/>
                </a:solidFill>
              </a:defRPr>
            </a:pPr>
            <a:r>
              <a:rPr>
                <a:solidFill>
                  <a:srgbClr val="0366D6"/>
                </a:solidFill>
                <a:hlinkClick r:id="rId4" invalidUrl="" action="" tgtFrame="" tooltip="" history="1" highlightClick="0" endSnd="0"/>
              </a:rPr>
              <a:t>swift-nio</a:t>
            </a:r>
            <a:r>
              <a:t>. Framework asíncrono de entrada-salida en Swift.</a:t>
            </a:r>
          </a:p>
          <a:p>
            <a:pPr marL="457199" indent="-317499" defTabSz="457200">
              <a:spcBef>
                <a:spcPts val="1900"/>
              </a:spcBef>
              <a:buClr>
                <a:srgbClr val="000000"/>
              </a:buClr>
              <a:buSzPct val="75000"/>
              <a:buFont typeface="Helvetica Neue"/>
              <a:defRPr sz="4600">
                <a:solidFill>
                  <a:srgbClr val="24292E"/>
                </a:solidFill>
              </a:defRPr>
            </a:pPr>
            <a:r>
              <a:rPr>
                <a:solidFill>
                  <a:srgbClr val="0366D6"/>
                </a:solidFill>
                <a:hlinkClick r:id="rId5" invalidUrl="" action="" tgtFrame="" tooltip="" history="1" highlightClick="0" endSnd="0"/>
              </a:rPr>
              <a:t>Spring Boot</a:t>
            </a:r>
            <a:r>
              <a:t>. Framework web en Java</a:t>
            </a:r>
          </a:p>
          <a:p>
            <a:pPr marL="457199" indent="-317499" defTabSz="457200">
              <a:spcBef>
                <a:spcPts val="1900"/>
              </a:spcBef>
              <a:buClr>
                <a:srgbClr val="000000"/>
              </a:buClr>
              <a:buSzPct val="75000"/>
              <a:buFont typeface="Helvetica Neue"/>
              <a:defRPr sz="4600">
                <a:solidFill>
                  <a:srgbClr val="24292E"/>
                </a:solidFill>
              </a:defRPr>
            </a:pPr>
            <a:r>
              <a:rPr>
                <a:solidFill>
                  <a:srgbClr val="0366D6"/>
                </a:solidFill>
                <a:hlinkClick r:id="rId6" invalidUrl="" action="" tgtFrame="" tooltip="" history="1" highlightClick="0" endSnd="0"/>
              </a:rPr>
              <a:t>Swift</a:t>
            </a:r>
            <a:r>
              <a:t>. Compilador y librería stándar de Swift. Escrito en C++ y Swift.</a:t>
            </a:r>
          </a:p>
        </p:txBody>
      </p:sp>
      <p:sp>
        <p:nvSpPr>
          <p:cNvPr id="1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2. Metáforas"/>
          <p:cNvSpPr txBox="1"/>
          <p:nvPr>
            <p:ph type="title"/>
          </p:nvPr>
        </p:nvSpPr>
        <p:spPr>
          <a:xfrm>
            <a:off x="6953470" y="5113098"/>
            <a:ext cx="4381059" cy="1203804"/>
          </a:xfrm>
          <a:prstGeom prst="rect">
            <a:avLst/>
          </a:prstGeom>
        </p:spPr>
        <p:txBody>
          <a:bodyPr/>
          <a:lstStyle/>
          <a:p>
            <a:pPr/>
            <a:r>
              <a:t>2. Metáforas</a:t>
            </a:r>
          </a:p>
        </p:txBody>
      </p:sp>
      <p:sp>
        <p:nvSpPr>
          <p:cNvPr id="11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1" name="pasted-image.tiff"/>
          <p:cNvGrpSpPr/>
          <p:nvPr/>
        </p:nvGrpSpPr>
        <p:grpSpPr>
          <a:xfrm>
            <a:off x="1828800" y="774700"/>
            <a:ext cx="14630400" cy="10058400"/>
            <a:chOff x="0" y="0"/>
            <a:chExt cx="14630400" cy="10058400"/>
          </a:xfrm>
        </p:grpSpPr>
        <p:pic>
          <p:nvPicPr>
            <p:cNvPr id="12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4376400" cy="9728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9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4630400" cy="10058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8200" y="2230227"/>
            <a:ext cx="8991600" cy="254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2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8100" y="6659772"/>
            <a:ext cx="15671800" cy="254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sp>
        <p:nvSpPr>
          <p:cNvPr id="126" name="Vs."/>
          <p:cNvSpPr txBox="1"/>
          <p:nvPr/>
        </p:nvSpPr>
        <p:spPr>
          <a:xfrm>
            <a:off x="8740085" y="5376256"/>
            <a:ext cx="807829" cy="6774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900"/>
            </a:lvl1pPr>
          </a:lstStyle>
          <a:p>
            <a:pPr/>
            <a:r>
              <a:t>Vs.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etáforas del desarrollo de software"/>
          <p:cNvSpPr txBox="1"/>
          <p:nvPr>
            <p:ph type="title"/>
          </p:nvPr>
        </p:nvSpPr>
        <p:spPr>
          <a:xfrm>
            <a:off x="3946049" y="624617"/>
            <a:ext cx="16515830" cy="1353730"/>
          </a:xfrm>
          <a:prstGeom prst="rect">
            <a:avLst/>
          </a:prstGeom>
        </p:spPr>
        <p:txBody>
          <a:bodyPr/>
          <a:lstStyle/>
          <a:p>
            <a:pPr/>
            <a:r>
              <a:t>Metáforas del desarrollo de software</a:t>
            </a:r>
          </a:p>
        </p:txBody>
      </p:sp>
      <p:sp>
        <p:nvSpPr>
          <p:cNvPr id="129" name="El desarrollo de software es como ..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68923" indent="-468923">
              <a:defRPr sz="3500"/>
            </a:lvl1pPr>
          </a:lstStyle>
          <a:p>
            <a:pPr/>
            <a:r>
              <a:t>El desarrollo de software es como ...</a:t>
            </a:r>
          </a:p>
        </p:txBody>
      </p:sp>
      <p:sp>
        <p:nvSpPr>
          <p:cNvPr id="13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" name="literate-programming.jpg" descr="literate-programm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300" y="3205678"/>
            <a:ext cx="2779442" cy="41565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32" name="jardineria.png" descr="jardineri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5293" y="3324148"/>
            <a:ext cx="4603176" cy="30753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33" name="perla.jpg" descr="perla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87615" y="3512458"/>
            <a:ext cx="4603175" cy="26986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34" name="construccion.png" descr="construcc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8476" y="7326621"/>
            <a:ext cx="6350001" cy="3314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4"/>
      <p:bldP build="whole" bldLvl="1" animBg="1" rev="0" advAuto="0" spid="131" grpId="1"/>
      <p:bldP build="whole" bldLvl="1" animBg="1" rev="0" advAuto="0" spid="132" grpId="2"/>
      <p:bldP build="whole" bldLvl="1" animBg="1" rev="0" advAuto="0" spid="133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9" name="evolucion-edificios.jpg"/>
          <p:cNvGrpSpPr/>
          <p:nvPr/>
        </p:nvGrpSpPr>
        <p:grpSpPr>
          <a:xfrm>
            <a:off x="8079877" y="-472808"/>
            <a:ext cx="9453336" cy="12595982"/>
            <a:chOff x="0" y="0"/>
            <a:chExt cx="9453335" cy="12595980"/>
          </a:xfrm>
        </p:grpSpPr>
        <p:pic>
          <p:nvPicPr>
            <p:cNvPr id="138" name="evolucion-edificios.jpg" descr="evolucion-edificios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9199336" cy="1226578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7" name="evolucion-edificios.jpg" descr="evolucion-edificios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453336" cy="12595981"/>
            </a:xfrm>
            <a:prstGeom prst="rect">
              <a:avLst/>
            </a:prstGeom>
            <a:effectLst/>
          </p:spPr>
        </p:pic>
      </p:grpSp>
      <p:pic>
        <p:nvPicPr>
          <p:cNvPr id="140" name="howBuildingsLearn.jpg" descr="howBuildingsLear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527" y="3020856"/>
            <a:ext cx="6679696" cy="53882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El desarrollo de software es como ...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>
            <a:lvl1pPr marL="468923" indent="-468923">
              <a:defRPr sz="3500"/>
            </a:lvl1pPr>
          </a:lstStyle>
          <a:p>
            <a:pPr/>
            <a:r>
              <a:t>El desarrollo de software es como ...</a:t>
            </a:r>
          </a:p>
        </p:txBody>
      </p:sp>
      <p:pic>
        <p:nvPicPr>
          <p:cNvPr id="144" name="0106f5fc69522006896901671f55be03.jpg" descr="0106f5fc69522006896901671f55be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179" y="4356929"/>
            <a:ext cx="5858483" cy="39148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5" name="fashionmags-feat-864x648-1.jpg" descr="fashionmags-feat-864x648-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0403" y="4356929"/>
            <a:ext cx="5219796" cy="39148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6" name="51Aj5nKu8XL._SX342_QL70_ML2_.jpg" descr="51Aj5nKu8XL._SX342_QL70_ML2_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75940" y="3327948"/>
            <a:ext cx="4343401" cy="547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3"/>
      <p:bldP build="whole" bldLvl="1" animBg="1" rev="0" advAuto="0" spid="145" grpId="2"/>
      <p:bldP build="whole" bldLvl="1" animBg="1" rev="0" advAuto="0" spid="14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El software es único"/>
          <p:cNvSpPr txBox="1"/>
          <p:nvPr>
            <p:ph type="title"/>
          </p:nvPr>
        </p:nvSpPr>
        <p:spPr>
          <a:xfrm>
            <a:off x="4094736" y="4090532"/>
            <a:ext cx="10098528" cy="3248936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El software es único</a:t>
            </a:r>
          </a:p>
        </p:txBody>
      </p:sp>
      <p:sp>
        <p:nvSpPr>
          <p:cNvPr id="1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" name="equipo-negocios-trabajando-grandes-proyectos-trabajo-equipo-comunicacion-interaccion-proceso-negocio_126283-717.jpg" descr="equipo-negocios-trabajando-grandes-proyectos-trabajo-equipo-comunicacion-interaccion-proceso-negocio_126283-71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7420" y="-591708"/>
            <a:ext cx="18982840" cy="1206896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benefits_of_modular_construction_lego.jpg" descr="benefits_of_modular_construction_le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46639" y="330780"/>
            <a:ext cx="21181278" cy="1059064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l post de la sema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post de la semana </a:t>
            </a:r>
          </a:p>
        </p:txBody>
      </p:sp>
      <p:sp>
        <p:nvSpPr>
          <p:cNvPr id="48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1" name="Imagen"/>
          <p:cNvGrpSpPr/>
          <p:nvPr/>
        </p:nvGrpSpPr>
        <p:grpSpPr>
          <a:xfrm>
            <a:off x="3479937" y="2255474"/>
            <a:ext cx="5907827" cy="7975524"/>
            <a:chOff x="0" y="0"/>
            <a:chExt cx="5907826" cy="7975523"/>
          </a:xfrm>
        </p:grpSpPr>
        <p:pic>
          <p:nvPicPr>
            <p:cNvPr id="50" name="Imagen" descr="Imagen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5653827" cy="76453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Imagen" descr="Imagen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07827" cy="7975524"/>
            </a:xfrm>
            <a:prstGeom prst="rect">
              <a:avLst/>
            </a:prstGeom>
            <a:effectLst/>
          </p:spPr>
        </p:pic>
      </p:grpSp>
      <p:sp>
        <p:nvSpPr>
          <p:cNvPr id="52" name="Emisión de Twitch de Belén Albeza: Kata RPG Combat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11137383" y="3904056"/>
            <a:ext cx="3725642" cy="14680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i="1">
                <a:solidFill>
                  <a:schemeClr val="accent1"/>
                </a:solidFill>
              </a:defRPr>
            </a:pPr>
            <a:r>
              <a:t>Emisión de Twitch de</a:t>
            </a:r>
            <a:br/>
            <a:r>
              <a:t>Belén Albeza:</a:t>
            </a:r>
            <a:br/>
            <a:r>
              <a:t>Kata RPG Combat</a:t>
            </a:r>
          </a:p>
        </p:txBody>
      </p:sp>
      <p:sp>
        <p:nvSpPr>
          <p:cNvPr id="53" name="@ladybenko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11214878" y="5966391"/>
            <a:ext cx="2160493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i="1">
                <a:solidFill>
                  <a:schemeClr val="accent1"/>
                </a:solidFill>
              </a:defRPr>
            </a:lvl1pPr>
          </a:lstStyle>
          <a:p>
            <a:pPr/>
            <a:r>
              <a:t>@ladybenko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8" name="animacion-de-personas-trabajando-con-computadoras.png" descr="animacion-de-personas-trabajando-con-computadora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6211" y="-99008"/>
            <a:ext cx="18940477" cy="1162801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1" name="github.jpg" descr="githu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3546" y="1419865"/>
            <a:ext cx="13180908" cy="859027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1*xSXZ5_7xu11WK9y0zrZr_Q.jpeg" descr="1*xSXZ5_7xu11WK9y0zrZr_Q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-1"/>
            <a:ext cx="15240000" cy="11430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7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604" y="2156456"/>
            <a:ext cx="10816537" cy="5911058"/>
          </a:xfrm>
          <a:prstGeom prst="rect">
            <a:avLst/>
          </a:prstGeom>
          <a:ln w="3175">
            <a:miter lim="400000"/>
          </a:ln>
        </p:spPr>
      </p:pic>
      <p:sp>
        <p:nvSpPr>
          <p:cNvPr id="168" name="Continued Learning: The Beauty of Maintenance…"/>
          <p:cNvSpPr txBox="1"/>
          <p:nvPr/>
        </p:nvSpPr>
        <p:spPr>
          <a:xfrm>
            <a:off x="1377424" y="984258"/>
            <a:ext cx="8310241" cy="10215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ctr" defTabSz="457200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Continued Learning: The Beauty of Maintenance</a:t>
            </a:r>
          </a:p>
          <a:p>
            <a:pPr algn="ctr" defTabSz="457200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Kent Beck - DDD Europe 2020</a:t>
            </a:r>
          </a:p>
        </p:txBody>
      </p:sp>
      <p:pic>
        <p:nvPicPr>
          <p:cNvPr id="169" name="TSu1H3J.png" descr="TSu1H3J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95489" y="1718167"/>
            <a:ext cx="5464629" cy="2103785"/>
          </a:xfrm>
          <a:prstGeom prst="rect">
            <a:avLst/>
          </a:prstGeom>
          <a:ln w="3175">
            <a:miter lim="400000"/>
          </a:ln>
        </p:spPr>
      </p:pic>
      <p:pic>
        <p:nvPicPr>
          <p:cNvPr id="170" name="tHM7nQB.png" descr="tHM7nQ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95489" y="4376871"/>
            <a:ext cx="5464629" cy="1803437"/>
          </a:xfrm>
          <a:prstGeom prst="rect">
            <a:avLst/>
          </a:prstGeom>
          <a:ln w="3175">
            <a:miter lim="400000"/>
          </a:ln>
        </p:spPr>
      </p:pic>
      <p:pic>
        <p:nvPicPr>
          <p:cNvPr id="171" name="OJgo7H6.png" descr="OJgo7H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30517" y="9436446"/>
            <a:ext cx="7759701" cy="1168401"/>
          </a:xfrm>
          <a:prstGeom prst="rect">
            <a:avLst/>
          </a:prstGeom>
          <a:ln w="3175">
            <a:miter lim="400000"/>
          </a:ln>
        </p:spPr>
      </p:pic>
      <p:pic>
        <p:nvPicPr>
          <p:cNvPr id="172" name="5lOBszf.png" descr="5lOBszf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10003" y="6735226"/>
            <a:ext cx="5435601" cy="21463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3. El desarrollo de software no es una ingeniería tradicional"/>
          <p:cNvSpPr txBox="1"/>
          <p:nvPr>
            <p:ph type="title"/>
          </p:nvPr>
        </p:nvSpPr>
        <p:spPr>
          <a:xfrm>
            <a:off x="4136694" y="3674138"/>
            <a:ext cx="10014612" cy="390392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3. El desarrollo de software no es una ingeniería tradicional</a:t>
            </a:r>
          </a:p>
        </p:txBody>
      </p:sp>
      <p:sp>
        <p:nvSpPr>
          <p:cNvPr id="17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0" name="pasted-image.tiff"/>
          <p:cNvGrpSpPr/>
          <p:nvPr/>
        </p:nvGrpSpPr>
        <p:grpSpPr>
          <a:xfrm>
            <a:off x="2794993" y="559837"/>
            <a:ext cx="12698014" cy="10310326"/>
            <a:chOff x="0" y="0"/>
            <a:chExt cx="12698012" cy="10310325"/>
          </a:xfrm>
        </p:grpSpPr>
        <p:pic>
          <p:nvPicPr>
            <p:cNvPr id="179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2444013" cy="99801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8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698013" cy="1031032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5278" y="1889188"/>
            <a:ext cx="5932700" cy="4086098"/>
          </a:xfrm>
          <a:prstGeom prst="rect">
            <a:avLst/>
          </a:prstGeom>
          <a:ln w="3175">
            <a:miter lim="400000"/>
          </a:ln>
        </p:spPr>
      </p:pic>
      <p:pic>
        <p:nvPicPr>
          <p:cNvPr id="18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3368" y="6470331"/>
            <a:ext cx="4512908" cy="2924365"/>
          </a:xfrm>
          <a:prstGeom prst="rect">
            <a:avLst/>
          </a:prstGeom>
          <a:ln w="3175">
            <a:miter lim="400000"/>
          </a:ln>
        </p:spPr>
      </p:pic>
      <p:pic>
        <p:nvPicPr>
          <p:cNvPr id="185" name="dept-building.jpg" descr="dept-building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0310" y="2122234"/>
            <a:ext cx="10821583" cy="718553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" name="391c6fa3e08ec9605298187b01a9d09b.png" descr="391c6fa3e08ec9605298187b01a9d09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927" y="1977412"/>
            <a:ext cx="7561165" cy="69090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8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72450" y="788981"/>
            <a:ext cx="6990461" cy="48316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0" name="sensors-18-03170-g001.png" descr="sensors-18-03170-g0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56822" y="6027062"/>
            <a:ext cx="6821716" cy="45802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  <p:bldP build="whole" bldLvl="1" animBg="1" rev="0" advAuto="0" spid="189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543" y="1664996"/>
            <a:ext cx="10540231" cy="8100008"/>
          </a:xfrm>
          <a:prstGeom prst="rect">
            <a:avLst/>
          </a:prstGeom>
          <a:ln w="3175">
            <a:miter lim="400000"/>
          </a:ln>
        </p:spPr>
      </p:pic>
      <p:pic>
        <p:nvPicPr>
          <p:cNvPr id="194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48389" y="3701611"/>
            <a:ext cx="5410643" cy="402677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94"/>
                                        </p:tgtEl>
                                      </p:cBhvr>
                                      <p:by x="281899" y="2818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84870 0.026514" origin="layout" pathEditMode="relative">
                                      <p:cBhvr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  <p:bldP build="whole" bldLvl="1" animBg="1" rev="0" advAuto="0" spid="194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6951" y="2867504"/>
            <a:ext cx="15076981" cy="569499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" name="¿Son necesarios los desarrolladores en la era de la I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¿Son necesarios los desarrolladores en la era de la IA?</a:t>
            </a:r>
          </a:p>
        </p:txBody>
      </p:sp>
      <p:sp>
        <p:nvSpPr>
          <p:cNvPr id="57" name="Repasamos el artículo de  Henrik Kniberg.…"/>
          <p:cNvSpPr txBox="1"/>
          <p:nvPr>
            <p:ph type="body" idx="1"/>
          </p:nvPr>
        </p:nvSpPr>
        <p:spPr>
          <a:xfrm>
            <a:off x="886085" y="2238975"/>
            <a:ext cx="16515830" cy="7783848"/>
          </a:xfrm>
          <a:prstGeom prst="rect">
            <a:avLst/>
          </a:prstGeom>
        </p:spPr>
        <p:txBody>
          <a:bodyPr/>
          <a:lstStyle/>
          <a:p>
            <a:pPr marL="468923" indent="-468923">
              <a:defRPr sz="3500"/>
            </a:pPr>
            <a:r>
              <a:t>Repasamos el artículo de </a:t>
            </a:r>
            <a:br/>
            <a:r>
              <a:t>Henrik Kniberg.</a:t>
            </a:r>
          </a:p>
          <a:p>
            <a:pPr marL="468923" indent="-468923">
              <a:defRPr sz="3500"/>
            </a:pPr>
            <a:r>
              <a:t>Antes del debate, vamos a</a:t>
            </a:r>
            <a:br/>
            <a:r>
              <a:t>hacer una </a:t>
            </a:r>
            <a:r>
              <a:rPr b="1"/>
              <a:t>pequeña demo de cómo</a:t>
            </a:r>
            <a:br>
              <a:rPr b="1"/>
            </a:br>
            <a:r>
              <a:rPr b="1"/>
              <a:t>GPT-4 resolvería la práctica 1</a:t>
            </a:r>
            <a:r>
              <a:t>.</a:t>
            </a:r>
          </a:p>
          <a:p>
            <a:pPr marL="468923" indent="-468923">
              <a:defRPr sz="3500"/>
            </a:pPr>
            <a:r>
              <a:t>Una vez vista la demo:</a:t>
            </a:r>
            <a:br/>
            <a:br/>
          </a:p>
          <a:p>
            <a:pPr lvl="1">
              <a:defRPr sz="3500"/>
            </a:pPr>
            <a:r>
              <a:t>¿El uso de la IA va a permitir acortar las iteraciones en los proyectos ágiles?</a:t>
            </a:r>
          </a:p>
          <a:p>
            <a:pPr lvl="1">
              <a:defRPr sz="3500"/>
            </a:pPr>
            <a:r>
              <a:t>¿Es exagerada la postura de Kniberg de que no van a ser necesarios?¿Qué contra-argumentos se pueden ofrecer?</a:t>
            </a:r>
          </a:p>
          <a:p>
            <a:pPr lvl="1">
              <a:defRPr sz="3500"/>
            </a:pPr>
            <a:r>
              <a:t>¿Para qué serán necesarios los/las desarrolladores/as dentro de 10 años?</a:t>
            </a:r>
          </a:p>
        </p:txBody>
      </p:sp>
      <p:grpSp>
        <p:nvGrpSpPr>
          <p:cNvPr id="60" name="Imagen">
            <a:hlinkClick r:id="rId2" invalidUrl="" action="" tgtFrame="" tooltip="" history="1" highlightClick="0" endSnd="0"/>
          </p:cNvPr>
          <p:cNvGrpSpPr/>
          <p:nvPr/>
        </p:nvGrpSpPr>
        <p:grpSpPr>
          <a:xfrm>
            <a:off x="9102118" y="2245737"/>
            <a:ext cx="8441557" cy="3768615"/>
            <a:chOff x="0" y="0"/>
            <a:chExt cx="8441555" cy="3768614"/>
          </a:xfrm>
        </p:grpSpPr>
        <p:pic>
          <p:nvPicPr>
            <p:cNvPr id="59" name="Imagen" descr="Imagen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76200"/>
              <a:ext cx="8187556" cy="34384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8" name="Imagen" descr="Imagen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441556" cy="376861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0" name="En el software la parte de construcción es muy barata.…"/>
          <p:cNvSpPr txBox="1"/>
          <p:nvPr/>
        </p:nvSpPr>
        <p:spPr>
          <a:xfrm>
            <a:off x="1110101" y="3891778"/>
            <a:ext cx="16326752" cy="36464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marL="457199" indent="-317499" defTabSz="457200">
              <a:buClr>
                <a:srgbClr val="24292E"/>
              </a:buClr>
              <a:buSzPct val="125000"/>
              <a:buFont typeface="Helvetica Neue"/>
              <a:buChar char="•"/>
              <a:defRPr sz="4700">
                <a:solidFill>
                  <a:srgbClr val="24292E"/>
                </a:solidFill>
              </a:defRPr>
            </a:pPr>
            <a:r>
              <a:t>En el software la parte de construcción es muy barata.</a:t>
            </a:r>
          </a:p>
          <a:p>
            <a:pPr marL="457199" indent="-317499" defTabSz="457200">
              <a:buClr>
                <a:srgbClr val="24292E"/>
              </a:buClr>
              <a:buSzPct val="125000"/>
              <a:buFont typeface="Helvetica Neue"/>
              <a:buChar char="•"/>
              <a:defRPr sz="4700">
                <a:solidFill>
                  <a:srgbClr val="24292E"/>
                </a:solidFill>
              </a:defRPr>
            </a:pPr>
            <a:r>
              <a:t>En el software todo el esfuerzo es diseño y requiere, por tanto, de personas creativas y con talento.</a:t>
            </a:r>
          </a:p>
          <a:p>
            <a:pPr marL="457199" indent="-317499" defTabSz="457200">
              <a:buClr>
                <a:srgbClr val="24292E"/>
              </a:buClr>
              <a:buSzPct val="125000"/>
              <a:buFont typeface="Helvetica Neue"/>
              <a:buChar char="•"/>
              <a:defRPr sz="4700">
                <a:solidFill>
                  <a:srgbClr val="24292E"/>
                </a:solidFill>
              </a:defRPr>
            </a:pPr>
            <a:r>
              <a:t>Los procesos creativos no se pueden planificar fácilmente, por lo que la predictividad es un objetivo imposible.</a:t>
            </a:r>
          </a:p>
        </p:txBody>
      </p:sp>
      <p:sp>
        <p:nvSpPr>
          <p:cNvPr id="201" name="No es una ingeniería tradicional"/>
          <p:cNvSpPr txBox="1"/>
          <p:nvPr>
            <p:ph type="title" idx="4294967295"/>
          </p:nvPr>
        </p:nvSpPr>
        <p:spPr>
          <a:xfrm>
            <a:off x="4032611" y="1688110"/>
            <a:ext cx="10481731" cy="1353729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No es una ingeniería tradicional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¿Los requisitos son predecibles?"/>
          <p:cNvSpPr txBox="1"/>
          <p:nvPr>
            <p:ph type="title" idx="4294967295"/>
          </p:nvPr>
        </p:nvSpPr>
        <p:spPr>
          <a:xfrm>
            <a:off x="3675439" y="805802"/>
            <a:ext cx="10937122" cy="1458773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¿Los requisitos son predecibles?</a:t>
            </a:r>
          </a:p>
        </p:txBody>
      </p:sp>
      <p:pic>
        <p:nvPicPr>
          <p:cNvPr id="20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3920" y="2622178"/>
            <a:ext cx="13480160" cy="618564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2753" y="2047671"/>
            <a:ext cx="9962494" cy="73346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Lo que nos gustaría…"/>
          <p:cNvSpPr txBox="1"/>
          <p:nvPr>
            <p:ph type="body" sz="quarter" idx="4294967295"/>
          </p:nvPr>
        </p:nvSpPr>
        <p:spPr>
          <a:xfrm>
            <a:off x="1703520" y="1650881"/>
            <a:ext cx="8589722" cy="400481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68923" indent="-468923">
              <a:defRPr b="1" sz="3500"/>
            </a:pPr>
            <a:r>
              <a:t>Lo que nos gustaría</a:t>
            </a:r>
          </a:p>
          <a:p>
            <a:pPr lvl="1">
              <a:defRPr sz="3500"/>
            </a:pPr>
            <a:r>
              <a:t>Los clientes saben lo que quieren</a:t>
            </a:r>
          </a:p>
          <a:p>
            <a:pPr lvl="1">
              <a:defRPr sz="3500"/>
            </a:pPr>
            <a:r>
              <a:t>El equipo sabe cómo construirlo</a:t>
            </a:r>
          </a:p>
          <a:p>
            <a:pPr lvl="1">
              <a:defRPr sz="3500"/>
            </a:pPr>
            <a:r>
              <a:t>Nada cambiará en el camino</a:t>
            </a:r>
          </a:p>
          <a:p>
            <a:pPr lvl="1">
              <a:defRPr sz="3500"/>
            </a:pPr>
            <a:r>
              <a:t>Tenemos mucho tiempo y dinero para hacerlo</a:t>
            </a:r>
          </a:p>
        </p:txBody>
      </p:sp>
      <p:sp>
        <p:nvSpPr>
          <p:cNvPr id="212" name="La realidad…"/>
          <p:cNvSpPr txBox="1"/>
          <p:nvPr/>
        </p:nvSpPr>
        <p:spPr>
          <a:xfrm>
            <a:off x="7625560" y="5629067"/>
            <a:ext cx="9788453" cy="4588608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/>
          <a:p>
            <a:pPr marL="468923" indent="-468923">
              <a:spcBef>
                <a:spcPts val="2400"/>
              </a:spcBef>
              <a:buSzPct val="125000"/>
              <a:buChar char="•"/>
              <a:defRPr b="1" sz="3500"/>
            </a:pPr>
            <a:r>
              <a:t>La realidad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3500"/>
            </a:pPr>
            <a:r>
              <a:t>Los clientes </a:t>
            </a:r>
            <a:r>
              <a:t>descubren</a:t>
            </a:r>
            <a:r>
              <a:t> lo que necesitan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3500"/>
            </a:pPr>
            <a:r>
              <a:t>Los desarrolladores descubren cómo hacerlo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3500"/>
            </a:pPr>
            <a:r>
              <a:t>Muchas cosas </a:t>
            </a:r>
            <a:r>
              <a:t>cambian</a:t>
            </a:r>
            <a:r>
              <a:t> en el camino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3500"/>
            </a:pPr>
            <a:r>
              <a:t>Siempre hay más cosas qué hacer que </a:t>
            </a:r>
            <a:br/>
            <a:r>
              <a:t>tiempo y dinero disponible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0862" y="353672"/>
            <a:ext cx="5386276" cy="1107908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8" name="121619-kgo-newlaws-2020.jpg" descr="121619-kgo-newlaws-20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71500"/>
            <a:ext cx="18288001" cy="10287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928" y="2705583"/>
            <a:ext cx="15400144" cy="601883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No es asumible que añadir nuevos campos a un modelo obligue a revisar y modificar las consultas SQL ya desarrolladas."/>
          <p:cNvSpPr txBox="1"/>
          <p:nvPr/>
        </p:nvSpPr>
        <p:spPr>
          <a:xfrm>
            <a:off x="2303239" y="3540267"/>
            <a:ext cx="13681522" cy="43494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lvl="1">
              <a:spcBef>
                <a:spcPts val="800"/>
              </a:spcBef>
              <a:defRPr sz="7000"/>
            </a:pPr>
            <a:r>
              <a:t>No es asumible que añadir nuevos campos a un modelo obligue a revisar y modificar las consultas SQL ya desarrolladas.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¿Cómo controlar un proceso no predecible?"/>
          <p:cNvSpPr txBox="1"/>
          <p:nvPr>
            <p:ph type="title" idx="4294967295"/>
          </p:nvPr>
        </p:nvSpPr>
        <p:spPr>
          <a:xfrm>
            <a:off x="1847040" y="758299"/>
            <a:ext cx="14593920" cy="2171318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¿Cómo controlar un proceso no predecible?</a:t>
            </a:r>
          </a:p>
        </p:txBody>
      </p:sp>
      <p:pic>
        <p:nvPicPr>
          <p:cNvPr id="228" name="1-s2.0-S0921889016304730-gr1.jpg" descr="1-s2.0-S0921889016304730-gr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9566" y="3508631"/>
            <a:ext cx="5396712" cy="6431479"/>
          </a:xfrm>
          <a:prstGeom prst="rect">
            <a:avLst/>
          </a:prstGeom>
          <a:ln w="3175">
            <a:miter lim="400000"/>
          </a:ln>
        </p:spPr>
      </p:pic>
      <p:pic>
        <p:nvPicPr>
          <p:cNvPr id="22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7117" y="3866525"/>
            <a:ext cx="8307689" cy="571569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2"/>
      <p:bldP build="whole" bldLvl="1" animBg="1" rev="0" advAuto="0" spid="22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0798" y="3208350"/>
            <a:ext cx="7829240" cy="5013300"/>
          </a:xfrm>
          <a:prstGeom prst="rect">
            <a:avLst/>
          </a:prstGeom>
          <a:ln w="3175">
            <a:miter lim="400000"/>
          </a:ln>
        </p:spPr>
      </p:pic>
      <p:pic>
        <p:nvPicPr>
          <p:cNvPr id="233" name="evolucion.png" descr="evoluc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6707" y="3590975"/>
            <a:ext cx="7006145" cy="386086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Índice"/>
          <p:cNvSpPr txBox="1"/>
          <p:nvPr>
            <p:ph type="title"/>
          </p:nvPr>
        </p:nvSpPr>
        <p:spPr>
          <a:xfrm>
            <a:off x="8126696" y="796335"/>
            <a:ext cx="2293562" cy="1353730"/>
          </a:xfrm>
          <a:prstGeom prst="rect">
            <a:avLst/>
          </a:prstGeom>
        </p:spPr>
        <p:txBody>
          <a:bodyPr/>
          <a:lstStyle/>
          <a:p>
            <a:pPr/>
            <a:r>
              <a:t>Índice</a:t>
            </a:r>
          </a:p>
        </p:txBody>
      </p:sp>
      <p:sp>
        <p:nvSpPr>
          <p:cNvPr id="63" name="Software…"/>
          <p:cNvSpPr txBox="1"/>
          <p:nvPr>
            <p:ph type="body" idx="1"/>
          </p:nvPr>
        </p:nvSpPr>
        <p:spPr>
          <a:xfrm>
            <a:off x="1015562" y="2709931"/>
            <a:ext cx="16515830" cy="5072938"/>
          </a:xfrm>
          <a:prstGeom prst="rect">
            <a:avLst/>
          </a:prstGeom>
        </p:spPr>
        <p:txBody>
          <a:bodyPr/>
          <a:lstStyle/>
          <a:p>
            <a:pPr marL="550333" indent="-550333">
              <a:buSzPct val="100000"/>
              <a:buAutoNum type="arabicPeriod" startAt="1"/>
              <a:defRPr sz="4000"/>
            </a:pPr>
            <a:r>
              <a:t>Software</a:t>
            </a:r>
          </a:p>
          <a:p>
            <a:pPr marL="550333" indent="-550333">
              <a:buSzPct val="100000"/>
              <a:buAutoNum type="arabicPeriod" startAt="1"/>
              <a:defRPr sz="4000"/>
            </a:pPr>
            <a:r>
              <a:t>Metáforas</a:t>
            </a:r>
          </a:p>
          <a:p>
            <a:pPr marL="550333" indent="-550333">
              <a:buSzPct val="100000"/>
              <a:buAutoNum type="arabicPeriod" startAt="1"/>
              <a:defRPr sz="4000"/>
            </a:pPr>
            <a:r>
              <a:t>El desarrollo de software no es una ingeniería tradicional</a:t>
            </a:r>
          </a:p>
          <a:p>
            <a:pPr marL="550333" indent="-550333">
              <a:buSzPct val="100000"/>
              <a:buAutoNum type="arabicPeriod" startAt="1"/>
              <a:defRPr sz="4000"/>
            </a:pPr>
            <a:r>
              <a:t>El desarrollo de software es una actividad creativa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3179" y="5738326"/>
            <a:ext cx="9271001" cy="4292601"/>
          </a:xfrm>
          <a:prstGeom prst="rect">
            <a:avLst/>
          </a:prstGeom>
          <a:ln w="3175">
            <a:miter lim="400000"/>
          </a:ln>
        </p:spPr>
      </p:pic>
      <p:pic>
        <p:nvPicPr>
          <p:cNvPr id="23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2302" y="1051776"/>
            <a:ext cx="9185873" cy="42926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0" name="Contratos ágiles"/>
          <p:cNvSpPr txBox="1"/>
          <p:nvPr>
            <p:ph type="title" idx="4294967295"/>
          </p:nvPr>
        </p:nvSpPr>
        <p:spPr>
          <a:xfrm>
            <a:off x="6159675" y="853305"/>
            <a:ext cx="5968650" cy="1458773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Contratos ágiles</a:t>
            </a:r>
          </a:p>
        </p:txBody>
      </p:sp>
      <p:sp>
        <p:nvSpPr>
          <p:cNvPr id="241" name="Contrato tradicional: precio fijo, el cliente paga al final por unos requisitos en un plazo. Si se incumple el plazo o los requisitos el cliente puede no pagar y la empresa de software no entrega nada.…"/>
          <p:cNvSpPr txBox="1"/>
          <p:nvPr/>
        </p:nvSpPr>
        <p:spPr>
          <a:xfrm>
            <a:off x="811640" y="2770063"/>
            <a:ext cx="9706460" cy="71290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marL="457200" indent="-317500" defTabSz="457200">
              <a:buClr>
                <a:srgbClr val="24292E"/>
              </a:buClr>
              <a:buSzPct val="125000"/>
              <a:buFont typeface="Helvetica Neue"/>
              <a:buChar char="•"/>
              <a:defRPr sz="3900">
                <a:solidFill>
                  <a:srgbClr val="24292E"/>
                </a:solidFill>
              </a:defRPr>
            </a:pPr>
            <a:r>
              <a:rPr b="1"/>
              <a:t>Contrato tradicional</a:t>
            </a:r>
            <a:r>
              <a:t>: precio fijo, el cliente paga al final por unos requisitos en un plazo. Si se incumple el plazo o los requisitos el cliente puede no pagar y la empresa de software no entrega nada.</a:t>
            </a:r>
            <a:br/>
          </a:p>
          <a:p>
            <a:pPr marL="457200" indent="-317500" defTabSz="457200">
              <a:buClr>
                <a:srgbClr val="24292E"/>
              </a:buClr>
              <a:buSzPct val="125000"/>
              <a:buFont typeface="Helvetica Neue"/>
              <a:buChar char="•"/>
              <a:defRPr sz="3900">
                <a:solidFill>
                  <a:srgbClr val="24292E"/>
                </a:solidFill>
              </a:defRPr>
            </a:pPr>
            <a:r>
              <a:rPr b="1"/>
              <a:t>Contrato ágil</a:t>
            </a:r>
            <a:r>
              <a:t>: presupuesto fijo, se paga a intervalos establecidos y la empresa de software entrega periódicamente el producto. Cualquiera de los dos puede cancelar el contrato en cualquier momento.</a:t>
            </a:r>
          </a:p>
        </p:txBody>
      </p:sp>
      <p:pic>
        <p:nvPicPr>
          <p:cNvPr id="24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8738" y="6518291"/>
            <a:ext cx="6428541" cy="35633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  <p:bldP build="whole" bldLvl="1" animBg="1" rev="0" advAuto="0" spid="242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4831" y="2213848"/>
            <a:ext cx="5123144" cy="6313036"/>
          </a:xfrm>
          <a:prstGeom prst="rect">
            <a:avLst/>
          </a:prstGeom>
          <a:ln w="3175">
            <a:miter lim="400000"/>
          </a:ln>
        </p:spPr>
      </p:pic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5962" y="2226268"/>
            <a:ext cx="6332868" cy="6313036"/>
          </a:xfrm>
          <a:prstGeom prst="rect">
            <a:avLst/>
          </a:prstGeom>
          <a:ln w="3175">
            <a:miter lim="400000"/>
          </a:ln>
        </p:spPr>
      </p:pic>
      <p:sp>
        <p:nvSpPr>
          <p:cNvPr id="247" name="Tijeras"/>
          <p:cNvSpPr/>
          <p:nvPr/>
        </p:nvSpPr>
        <p:spPr>
          <a:xfrm>
            <a:off x="6914128" y="5413811"/>
            <a:ext cx="1891944" cy="1712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600" fill="norm" stroke="1" extrusionOk="0">
                <a:moveTo>
                  <a:pt x="7558" y="0"/>
                </a:moveTo>
                <a:cubicBezTo>
                  <a:pt x="6594" y="0"/>
                  <a:pt x="5708" y="535"/>
                  <a:pt x="5187" y="1430"/>
                </a:cubicBezTo>
                <a:cubicBezTo>
                  <a:pt x="4779" y="2130"/>
                  <a:pt x="4642" y="2965"/>
                  <a:pt x="4801" y="3782"/>
                </a:cubicBezTo>
                <a:cubicBezTo>
                  <a:pt x="4959" y="4599"/>
                  <a:pt x="5393" y="5298"/>
                  <a:pt x="6024" y="5750"/>
                </a:cubicBezTo>
                <a:cubicBezTo>
                  <a:pt x="6171" y="5856"/>
                  <a:pt x="6329" y="5946"/>
                  <a:pt x="6494" y="6021"/>
                </a:cubicBezTo>
                <a:lnTo>
                  <a:pt x="6531" y="6043"/>
                </a:lnTo>
                <a:lnTo>
                  <a:pt x="8917" y="7674"/>
                </a:lnTo>
                <a:lnTo>
                  <a:pt x="9567" y="10332"/>
                </a:lnTo>
                <a:lnTo>
                  <a:pt x="7116" y="10766"/>
                </a:lnTo>
                <a:lnTo>
                  <a:pt x="4762" y="8996"/>
                </a:lnTo>
                <a:cubicBezTo>
                  <a:pt x="4633" y="8859"/>
                  <a:pt x="4494" y="8735"/>
                  <a:pt x="4347" y="8630"/>
                </a:cubicBezTo>
                <a:cubicBezTo>
                  <a:pt x="3876" y="8292"/>
                  <a:pt x="3345" y="8133"/>
                  <a:pt x="2821" y="8133"/>
                </a:cubicBezTo>
                <a:cubicBezTo>
                  <a:pt x="1896" y="8133"/>
                  <a:pt x="989" y="8636"/>
                  <a:pt x="451" y="9560"/>
                </a:cubicBezTo>
                <a:cubicBezTo>
                  <a:pt x="43" y="10260"/>
                  <a:pt x="-94" y="11096"/>
                  <a:pt x="64" y="11913"/>
                </a:cubicBezTo>
                <a:cubicBezTo>
                  <a:pt x="223" y="12730"/>
                  <a:pt x="658" y="13429"/>
                  <a:pt x="1289" y="13881"/>
                </a:cubicBezTo>
                <a:cubicBezTo>
                  <a:pt x="2594" y="14816"/>
                  <a:pt x="4341" y="14400"/>
                  <a:pt x="5184" y="12953"/>
                </a:cubicBezTo>
                <a:cubicBezTo>
                  <a:pt x="5255" y="12830"/>
                  <a:pt x="5321" y="12696"/>
                  <a:pt x="5379" y="12558"/>
                </a:cubicBezTo>
                <a:lnTo>
                  <a:pt x="5506" y="12248"/>
                </a:lnTo>
                <a:lnTo>
                  <a:pt x="5755" y="12448"/>
                </a:lnTo>
                <a:cubicBezTo>
                  <a:pt x="6327" y="12907"/>
                  <a:pt x="7269" y="12731"/>
                  <a:pt x="7279" y="12729"/>
                </a:cubicBezTo>
                <a:lnTo>
                  <a:pt x="7316" y="12726"/>
                </a:lnTo>
                <a:lnTo>
                  <a:pt x="12082" y="12582"/>
                </a:lnTo>
                <a:lnTo>
                  <a:pt x="12682" y="12569"/>
                </a:lnTo>
                <a:lnTo>
                  <a:pt x="12680" y="12563"/>
                </a:lnTo>
                <a:lnTo>
                  <a:pt x="21506" y="12295"/>
                </a:lnTo>
                <a:cubicBezTo>
                  <a:pt x="20790" y="11514"/>
                  <a:pt x="20217" y="11228"/>
                  <a:pt x="20211" y="11225"/>
                </a:cubicBezTo>
                <a:lnTo>
                  <a:pt x="20169" y="11199"/>
                </a:lnTo>
                <a:cubicBezTo>
                  <a:pt x="19557" y="10730"/>
                  <a:pt x="18046" y="10594"/>
                  <a:pt x="17516" y="10582"/>
                </a:cubicBezTo>
                <a:lnTo>
                  <a:pt x="12692" y="10205"/>
                </a:lnTo>
                <a:lnTo>
                  <a:pt x="11802" y="10233"/>
                </a:lnTo>
                <a:lnTo>
                  <a:pt x="10602" y="7052"/>
                </a:lnTo>
                <a:cubicBezTo>
                  <a:pt x="10511" y="6749"/>
                  <a:pt x="10178" y="5898"/>
                  <a:pt x="9735" y="5603"/>
                </a:cubicBezTo>
                <a:lnTo>
                  <a:pt x="9476" y="5432"/>
                </a:lnTo>
                <a:lnTo>
                  <a:pt x="9675" y="5180"/>
                </a:lnTo>
                <a:cubicBezTo>
                  <a:pt x="9764" y="5066"/>
                  <a:pt x="9846" y="4944"/>
                  <a:pt x="9918" y="4820"/>
                </a:cubicBezTo>
                <a:cubicBezTo>
                  <a:pt x="10761" y="3373"/>
                  <a:pt x="10386" y="1435"/>
                  <a:pt x="9082" y="500"/>
                </a:cubicBezTo>
                <a:cubicBezTo>
                  <a:pt x="8626" y="173"/>
                  <a:pt x="8099" y="0"/>
                  <a:pt x="7558" y="0"/>
                </a:cubicBezTo>
                <a:close/>
                <a:moveTo>
                  <a:pt x="7556" y="939"/>
                </a:moveTo>
                <a:cubicBezTo>
                  <a:pt x="7935" y="939"/>
                  <a:pt x="8304" y="1059"/>
                  <a:pt x="8623" y="1288"/>
                </a:cubicBezTo>
                <a:cubicBezTo>
                  <a:pt x="9065" y="1605"/>
                  <a:pt x="9367" y="2094"/>
                  <a:pt x="9478" y="2666"/>
                </a:cubicBezTo>
                <a:cubicBezTo>
                  <a:pt x="9589" y="3237"/>
                  <a:pt x="9493" y="3822"/>
                  <a:pt x="9208" y="4311"/>
                </a:cubicBezTo>
                <a:cubicBezTo>
                  <a:pt x="8843" y="4937"/>
                  <a:pt x="8223" y="5311"/>
                  <a:pt x="7549" y="5311"/>
                </a:cubicBezTo>
                <a:cubicBezTo>
                  <a:pt x="7170" y="5311"/>
                  <a:pt x="6801" y="5191"/>
                  <a:pt x="6482" y="4962"/>
                </a:cubicBezTo>
                <a:cubicBezTo>
                  <a:pt x="6041" y="4645"/>
                  <a:pt x="5736" y="4156"/>
                  <a:pt x="5626" y="3584"/>
                </a:cubicBezTo>
                <a:cubicBezTo>
                  <a:pt x="5515" y="3013"/>
                  <a:pt x="5612" y="2428"/>
                  <a:pt x="5898" y="1939"/>
                </a:cubicBezTo>
                <a:cubicBezTo>
                  <a:pt x="6262" y="1313"/>
                  <a:pt x="6882" y="939"/>
                  <a:pt x="7556" y="939"/>
                </a:cubicBezTo>
                <a:close/>
                <a:moveTo>
                  <a:pt x="2791" y="9070"/>
                </a:moveTo>
                <a:cubicBezTo>
                  <a:pt x="3178" y="9063"/>
                  <a:pt x="3555" y="9181"/>
                  <a:pt x="3887" y="9419"/>
                </a:cubicBezTo>
                <a:cubicBezTo>
                  <a:pt x="4800" y="10073"/>
                  <a:pt x="5063" y="11429"/>
                  <a:pt x="4473" y="12442"/>
                </a:cubicBezTo>
                <a:cubicBezTo>
                  <a:pt x="4096" y="13089"/>
                  <a:pt x="3462" y="13443"/>
                  <a:pt x="2815" y="13443"/>
                </a:cubicBezTo>
                <a:cubicBezTo>
                  <a:pt x="2448" y="13443"/>
                  <a:pt x="2078" y="13329"/>
                  <a:pt x="1748" y="13093"/>
                </a:cubicBezTo>
                <a:cubicBezTo>
                  <a:pt x="835" y="12438"/>
                  <a:pt x="572" y="11082"/>
                  <a:pt x="1162" y="10069"/>
                </a:cubicBezTo>
                <a:cubicBezTo>
                  <a:pt x="1447" y="9579"/>
                  <a:pt x="1888" y="9242"/>
                  <a:pt x="2403" y="9119"/>
                </a:cubicBezTo>
                <a:cubicBezTo>
                  <a:pt x="2532" y="9088"/>
                  <a:pt x="2662" y="9073"/>
                  <a:pt x="2791" y="9070"/>
                </a:cubicBezTo>
                <a:close/>
                <a:moveTo>
                  <a:pt x="10915" y="10738"/>
                </a:moveTo>
                <a:cubicBezTo>
                  <a:pt x="10966" y="10732"/>
                  <a:pt x="11019" y="10734"/>
                  <a:pt x="11071" y="10744"/>
                </a:cubicBezTo>
                <a:cubicBezTo>
                  <a:pt x="11140" y="10758"/>
                  <a:pt x="11209" y="10786"/>
                  <a:pt x="11272" y="10832"/>
                </a:cubicBezTo>
                <a:cubicBezTo>
                  <a:pt x="11525" y="11013"/>
                  <a:pt x="11597" y="11385"/>
                  <a:pt x="11434" y="11665"/>
                </a:cubicBezTo>
                <a:cubicBezTo>
                  <a:pt x="11271" y="11945"/>
                  <a:pt x="10933" y="12026"/>
                  <a:pt x="10681" y="11846"/>
                </a:cubicBezTo>
                <a:cubicBezTo>
                  <a:pt x="10429" y="11665"/>
                  <a:pt x="10357" y="11291"/>
                  <a:pt x="10520" y="11011"/>
                </a:cubicBezTo>
                <a:cubicBezTo>
                  <a:pt x="10611" y="10853"/>
                  <a:pt x="10759" y="10759"/>
                  <a:pt x="10915" y="10738"/>
                </a:cubicBezTo>
                <a:close/>
                <a:moveTo>
                  <a:pt x="12892" y="13124"/>
                </a:moveTo>
                <a:lnTo>
                  <a:pt x="10607" y="13169"/>
                </a:lnTo>
                <a:lnTo>
                  <a:pt x="10748" y="13544"/>
                </a:lnTo>
                <a:lnTo>
                  <a:pt x="13033" y="18256"/>
                </a:lnTo>
                <a:cubicBezTo>
                  <a:pt x="13267" y="18800"/>
                  <a:pt x="14000" y="20272"/>
                  <a:pt x="14636" y="20698"/>
                </a:cubicBezTo>
                <a:lnTo>
                  <a:pt x="14676" y="20730"/>
                </a:lnTo>
                <a:cubicBezTo>
                  <a:pt x="14681" y="20735"/>
                  <a:pt x="15151" y="21197"/>
                  <a:pt x="16088" y="21600"/>
                </a:cubicBezTo>
                <a:lnTo>
                  <a:pt x="12892" y="13124"/>
                </a:lnTo>
                <a:close/>
              </a:path>
            </a:pathLst>
          </a:custGeom>
          <a:blipFill>
            <a:blip r:embed="rId4"/>
          </a:blip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  <p:bldP build="whole" bldLvl="1" animBg="1" rev="0" advAuto="0" spid="246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0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485" y="2595398"/>
            <a:ext cx="3902024" cy="4877531"/>
          </a:xfrm>
          <a:prstGeom prst="rect">
            <a:avLst/>
          </a:prstGeom>
          <a:ln w="3175">
            <a:miter lim="400000"/>
          </a:ln>
        </p:spPr>
      </p:pic>
      <p:sp>
        <p:nvSpPr>
          <p:cNvPr id="251" name="&quot;Un cambio de última hora en los requerimientos es una ventaja competitiva.&quot;…"/>
          <p:cNvSpPr txBox="1"/>
          <p:nvPr/>
        </p:nvSpPr>
        <p:spPr>
          <a:xfrm>
            <a:off x="6800496" y="2894508"/>
            <a:ext cx="10275223" cy="42793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lvl="1">
              <a:spcBef>
                <a:spcPts val="800"/>
              </a:spcBef>
              <a:defRPr i="1" sz="5300"/>
            </a:pPr>
            <a:r>
              <a:t>"Un cambio de última hora en los requerimientos es una ventaja competitiva."</a:t>
            </a:r>
          </a:p>
          <a:p>
            <a:pPr lvl="1">
              <a:spcBef>
                <a:spcPts val="800"/>
              </a:spcBef>
              <a:defRPr i="1" sz="5300"/>
            </a:pPr>
          </a:p>
          <a:p>
            <a:pPr lvl="1" algn="r">
              <a:spcBef>
                <a:spcPts val="800"/>
              </a:spcBef>
              <a:defRPr sz="5300"/>
            </a:pPr>
            <a:r>
              <a:t>Mary Poppendieck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4. El desarrollo de software es una                                                actividad creativa"/>
          <p:cNvSpPr txBox="1"/>
          <p:nvPr>
            <p:ph type="title"/>
          </p:nvPr>
        </p:nvSpPr>
        <p:spPr>
          <a:xfrm>
            <a:off x="4136694" y="3674138"/>
            <a:ext cx="10014612" cy="390392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4. El desarrollo de software es una                                                actividad creativa</a:t>
            </a:r>
          </a:p>
        </p:txBody>
      </p:sp>
      <p:sp>
        <p:nvSpPr>
          <p:cNvPr id="25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7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647" y="2744322"/>
            <a:ext cx="4863289" cy="5941356"/>
          </a:xfrm>
          <a:prstGeom prst="rect">
            <a:avLst/>
          </a:prstGeom>
          <a:ln w="3175">
            <a:miter lim="400000"/>
          </a:ln>
        </p:spPr>
      </p:pic>
      <p:pic>
        <p:nvPicPr>
          <p:cNvPr id="25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9138" y="2022317"/>
            <a:ext cx="4849724" cy="7385366"/>
          </a:xfrm>
          <a:prstGeom prst="rect">
            <a:avLst/>
          </a:prstGeom>
          <a:ln w="3175">
            <a:miter lim="400000"/>
          </a:ln>
        </p:spPr>
      </p:pic>
      <p:sp>
        <p:nvSpPr>
          <p:cNvPr id="259" name="&quot;Adding manpower to a late software project makes it later.&quot;…"/>
          <p:cNvSpPr txBox="1"/>
          <p:nvPr/>
        </p:nvSpPr>
        <p:spPr>
          <a:xfrm>
            <a:off x="12760064" y="2816621"/>
            <a:ext cx="5158199" cy="57967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defTabSz="457200">
              <a:defRPr sz="53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"Adding manpower to a late software project makes it later." </a:t>
            </a:r>
          </a:p>
          <a:p>
            <a:pPr defTabSz="457200">
              <a:defRPr sz="53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sz="53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Fred Brooks</a:t>
            </a:r>
          </a:p>
        </p:txBody>
      </p:sp>
      <p:sp>
        <p:nvSpPr>
          <p:cNvPr id="260" name="1975"/>
          <p:cNvSpPr txBox="1"/>
          <p:nvPr/>
        </p:nvSpPr>
        <p:spPr>
          <a:xfrm>
            <a:off x="8660400" y="9509194"/>
            <a:ext cx="967201" cy="553689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1975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6422" y="0"/>
            <a:ext cx="7935156" cy="11430001"/>
          </a:xfrm>
          <a:prstGeom prst="rect">
            <a:avLst/>
          </a:prstGeom>
          <a:ln w="3175">
            <a:miter lim="400000"/>
          </a:ln>
        </p:spPr>
      </p:pic>
      <p:sp>
        <p:nvSpPr>
          <p:cNvPr id="264" name="1986"/>
          <p:cNvSpPr txBox="1"/>
          <p:nvPr/>
        </p:nvSpPr>
        <p:spPr>
          <a:xfrm>
            <a:off x="5497149" y="10574615"/>
            <a:ext cx="967201" cy="553690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1986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7" name="Tareas esenciales"/>
          <p:cNvSpPr txBox="1"/>
          <p:nvPr>
            <p:ph type="title" idx="4294967295"/>
          </p:nvPr>
        </p:nvSpPr>
        <p:spPr>
          <a:xfrm>
            <a:off x="6088840" y="765170"/>
            <a:ext cx="6110320" cy="1458773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Tareas esenciales</a:t>
            </a:r>
          </a:p>
        </p:txBody>
      </p:sp>
      <p:pic>
        <p:nvPicPr>
          <p:cNvPr id="268" name="Diagram-of-the-Relational-Data-Model-for-South-African-Municipalities.png" descr="Diagram-of-the-Relational-Data-Model-for-South-African-Municipaliti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6483" y="3756200"/>
            <a:ext cx="6607766" cy="4485507"/>
          </a:xfrm>
          <a:prstGeom prst="rect">
            <a:avLst/>
          </a:prstGeom>
          <a:ln w="3175">
            <a:miter lim="400000"/>
          </a:ln>
        </p:spPr>
      </p:pic>
      <p:pic>
        <p:nvPicPr>
          <p:cNvPr id="269" name="1482px-3-4_Data_model_roles.svg.png" descr="1482px-3-4_Data_model_roles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1805" y="3293871"/>
            <a:ext cx="9568238" cy="615931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2" name="Tareas accidentales"/>
          <p:cNvSpPr txBox="1"/>
          <p:nvPr>
            <p:ph type="title" idx="4294967295"/>
          </p:nvPr>
        </p:nvSpPr>
        <p:spPr>
          <a:xfrm>
            <a:off x="5722572" y="765170"/>
            <a:ext cx="6842856" cy="1458773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Tareas accidentales</a:t>
            </a:r>
          </a:p>
        </p:txBody>
      </p:sp>
      <p:pic>
        <p:nvPicPr>
          <p:cNvPr id="273" name="938b70f2ca000b6954867e97c4d18532.png" descr="938b70f2ca000b6954867e97c4d185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071" y="2667172"/>
            <a:ext cx="18412142" cy="741268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Las tareas esenciales son difícilmente optimizables"/>
          <p:cNvSpPr txBox="1"/>
          <p:nvPr>
            <p:ph type="title" idx="4294967295"/>
          </p:nvPr>
        </p:nvSpPr>
        <p:spPr>
          <a:xfrm>
            <a:off x="4136694" y="3674138"/>
            <a:ext cx="10014612" cy="390392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Las tareas esenciales son difícilmente optimizables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1. Software"/>
          <p:cNvSpPr txBox="1"/>
          <p:nvPr>
            <p:ph type="title"/>
          </p:nvPr>
        </p:nvSpPr>
        <p:spPr>
          <a:xfrm>
            <a:off x="6776799" y="5113098"/>
            <a:ext cx="4734401" cy="1203804"/>
          </a:xfrm>
          <a:prstGeom prst="rect">
            <a:avLst/>
          </a:prstGeom>
        </p:spPr>
        <p:txBody>
          <a:bodyPr/>
          <a:lstStyle/>
          <a:p>
            <a:pPr/>
            <a:r>
              <a:t>1. Software</a:t>
            </a:r>
          </a:p>
        </p:txBody>
      </p:sp>
      <p:sp>
        <p:nvSpPr>
          <p:cNvPr id="67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Complejidad"/>
          <p:cNvSpPr txBox="1"/>
          <p:nvPr>
            <p:ph type="title" idx="4294967295"/>
          </p:nvPr>
        </p:nvSpPr>
        <p:spPr>
          <a:xfrm>
            <a:off x="2553372" y="809237"/>
            <a:ext cx="13181256" cy="2098613"/>
          </a:xfrm>
          <a:prstGeom prst="rect">
            <a:avLst/>
          </a:prstGeom>
        </p:spPr>
        <p:txBody>
          <a:bodyPr/>
          <a:lstStyle>
            <a:lvl1pPr algn="ctr">
              <a:defRPr sz="5500"/>
            </a:lvl1pPr>
          </a:lstStyle>
          <a:p>
            <a:pPr/>
            <a:r>
              <a:t>Complejidad</a:t>
            </a:r>
          </a:p>
        </p:txBody>
      </p:sp>
      <p:pic>
        <p:nvPicPr>
          <p:cNvPr id="280" name="apiadgzi0__72349.1548547821.jpg" descr="apiadgzi0__72349.154854782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9393" y="2963365"/>
            <a:ext cx="9909214" cy="743191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" name="Conformidad"/>
          <p:cNvSpPr txBox="1"/>
          <p:nvPr>
            <p:ph type="title" idx="4294967295"/>
          </p:nvPr>
        </p:nvSpPr>
        <p:spPr>
          <a:xfrm>
            <a:off x="2553372" y="809237"/>
            <a:ext cx="13181256" cy="2098613"/>
          </a:xfrm>
          <a:prstGeom prst="rect">
            <a:avLst/>
          </a:prstGeom>
        </p:spPr>
        <p:txBody>
          <a:bodyPr/>
          <a:lstStyle>
            <a:lvl1pPr algn="ctr">
              <a:defRPr sz="5500"/>
            </a:lvl1pPr>
          </a:lstStyle>
          <a:p>
            <a:pPr/>
            <a:r>
              <a:t>Conformidad</a:t>
            </a:r>
          </a:p>
        </p:txBody>
      </p:sp>
      <p:pic>
        <p:nvPicPr>
          <p:cNvPr id="284" name="istockphoto-1134352187-170667a.jpg" descr="istockphoto-1134352187-170667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3047" y="2964426"/>
            <a:ext cx="11001906" cy="73274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7" name="Cambiabilidad"/>
          <p:cNvSpPr txBox="1"/>
          <p:nvPr>
            <p:ph type="title" idx="4294967295"/>
          </p:nvPr>
        </p:nvSpPr>
        <p:spPr>
          <a:xfrm>
            <a:off x="2553372" y="809237"/>
            <a:ext cx="13181256" cy="2098613"/>
          </a:xfrm>
          <a:prstGeom prst="rect">
            <a:avLst/>
          </a:prstGeom>
        </p:spPr>
        <p:txBody>
          <a:bodyPr/>
          <a:lstStyle>
            <a:lvl1pPr algn="ctr">
              <a:defRPr sz="5500"/>
            </a:lvl1pPr>
          </a:lstStyle>
          <a:p>
            <a:pPr/>
            <a:r>
              <a:t>Cambiabilidad</a:t>
            </a:r>
          </a:p>
        </p:txBody>
      </p:sp>
      <p:sp>
        <p:nvSpPr>
          <p:cNvPr id="288" name="Changeability"/>
          <p:cNvSpPr txBox="1"/>
          <p:nvPr/>
        </p:nvSpPr>
        <p:spPr>
          <a:xfrm>
            <a:off x="535071" y="3634700"/>
            <a:ext cx="17217858" cy="36758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>
              <a:defRPr sz="23000">
                <a:latin typeface="Impact"/>
                <a:ea typeface="Impact"/>
                <a:cs typeface="Impact"/>
                <a:sym typeface="Impact"/>
              </a:defRPr>
            </a:pPr>
            <a:r>
              <a:rPr>
                <a:solidFill>
                  <a:schemeClr val="accent2"/>
                </a:solidFill>
              </a:rPr>
              <a:t>Change</a:t>
            </a:r>
            <a:r>
              <a:rPr>
                <a:solidFill>
                  <a:schemeClr val="accent4"/>
                </a:solidFill>
              </a:rPr>
              <a:t>ability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Invisibilidad"/>
          <p:cNvSpPr txBox="1"/>
          <p:nvPr>
            <p:ph type="title" idx="4294967295"/>
          </p:nvPr>
        </p:nvSpPr>
        <p:spPr>
          <a:xfrm>
            <a:off x="2553372" y="809237"/>
            <a:ext cx="13181256" cy="2098613"/>
          </a:xfrm>
          <a:prstGeom prst="rect">
            <a:avLst/>
          </a:prstGeom>
        </p:spPr>
        <p:txBody>
          <a:bodyPr/>
          <a:lstStyle>
            <a:lvl1pPr algn="ctr">
              <a:defRPr sz="5500"/>
            </a:lvl1pPr>
          </a:lstStyle>
          <a:p>
            <a:pPr/>
            <a:r>
              <a:t>Invisibilidad</a:t>
            </a:r>
          </a:p>
        </p:txBody>
      </p:sp>
      <p:pic>
        <p:nvPicPr>
          <p:cNvPr id="292" name="cgf13610-gra-0001-m.jpg" descr="cgf13610-gra-0001-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5616" y="3062488"/>
            <a:ext cx="9056768" cy="712864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Comm-Sender-Receiver2.png" descr="Comm-Sender-Receiver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332" y="1720583"/>
            <a:ext cx="15375336" cy="798883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8" name="Algunas posibles optimizaciones"/>
          <p:cNvSpPr txBox="1"/>
          <p:nvPr>
            <p:ph type="title" idx="4294967295"/>
          </p:nvPr>
        </p:nvSpPr>
        <p:spPr>
          <a:xfrm>
            <a:off x="4136694" y="3674138"/>
            <a:ext cx="10014612" cy="390392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Algunas posibles optimizaciones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Comprar siempre que sea posible"/>
          <p:cNvSpPr txBox="1"/>
          <p:nvPr>
            <p:ph type="title" idx="4294967295"/>
          </p:nvPr>
        </p:nvSpPr>
        <p:spPr>
          <a:xfrm>
            <a:off x="2553372" y="809237"/>
            <a:ext cx="13181256" cy="2098613"/>
          </a:xfrm>
          <a:prstGeom prst="rect">
            <a:avLst/>
          </a:prstGeom>
        </p:spPr>
        <p:txBody>
          <a:bodyPr/>
          <a:lstStyle>
            <a:lvl1pPr algn="ctr">
              <a:defRPr sz="5500"/>
            </a:lvl1pPr>
          </a:lstStyle>
          <a:p>
            <a:pPr/>
            <a:r>
              <a:t>Comprar siempre que sea posible</a:t>
            </a:r>
          </a:p>
        </p:txBody>
      </p:sp>
      <p:pic>
        <p:nvPicPr>
          <p:cNvPr id="3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625" y="2683467"/>
            <a:ext cx="9100045" cy="5181717"/>
          </a:xfrm>
          <a:prstGeom prst="rect">
            <a:avLst/>
          </a:prstGeom>
          <a:ln w="3175">
            <a:miter lim="400000"/>
          </a:ln>
        </p:spPr>
      </p:pic>
      <p:pic>
        <p:nvPicPr>
          <p:cNvPr id="30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9965" y="4932595"/>
            <a:ext cx="9479297" cy="55110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Prototipado rápido y refinamiento de los requisitos"/>
          <p:cNvSpPr txBox="1"/>
          <p:nvPr>
            <p:ph type="title" idx="4294967295"/>
          </p:nvPr>
        </p:nvSpPr>
        <p:spPr>
          <a:xfrm>
            <a:off x="2553372" y="809237"/>
            <a:ext cx="13181256" cy="2098613"/>
          </a:xfrm>
          <a:prstGeom prst="rect">
            <a:avLst/>
          </a:prstGeom>
        </p:spPr>
        <p:txBody>
          <a:bodyPr/>
          <a:lstStyle>
            <a:lvl1pPr algn="ctr">
              <a:defRPr sz="5500"/>
            </a:lvl1pPr>
          </a:lstStyle>
          <a:p>
            <a:pPr/>
            <a:r>
              <a:t>Prototipado rápido y refinamiento de los requisitos</a:t>
            </a:r>
          </a:p>
        </p:txBody>
      </p:sp>
      <p:grpSp>
        <p:nvGrpSpPr>
          <p:cNvPr id="313" name="Agrupar"/>
          <p:cNvGrpSpPr/>
          <p:nvPr/>
        </p:nvGrpSpPr>
        <p:grpSpPr>
          <a:xfrm>
            <a:off x="4652801" y="3665410"/>
            <a:ext cx="8982398" cy="6420038"/>
            <a:chOff x="0" y="0"/>
            <a:chExt cx="8982397" cy="6420036"/>
          </a:xfrm>
        </p:grpSpPr>
        <p:sp>
          <p:nvSpPr>
            <p:cNvPr id="307" name="Prueba"/>
            <p:cNvSpPr/>
            <p:nvPr/>
          </p:nvSpPr>
          <p:spPr>
            <a:xfrm>
              <a:off x="5206687" y="3349584"/>
              <a:ext cx="3775711" cy="3070453"/>
            </a:xfrm>
            <a:prstGeom prst="ellipse">
              <a:avLst/>
            </a:prstGeom>
            <a:gradFill flip="none" rotWithShape="1">
              <a:gsLst>
                <a:gs pos="0">
                  <a:srgbClr val="0097EB">
                    <a:alpha val="75000"/>
                  </a:srgbClr>
                </a:gs>
                <a:gs pos="100000">
                  <a:srgbClr val="0071EB">
                    <a:alpha val="64999"/>
                  </a:srgbClr>
                </a:gs>
              </a:gsLst>
              <a:lin ang="5400000" scaled="0"/>
            </a:gradFill>
            <a:ln w="3175" cap="flat">
              <a:noFill/>
              <a:miter lim="400000"/>
            </a:ln>
            <a:effectLst>
              <a:outerShdw sx="100000" sy="100000" kx="0" ky="0" algn="b" rotWithShape="0" blurRad="114300" dist="0" dir="540000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ctr"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/>
              <a:r>
                <a:t>Prueba</a:t>
              </a:r>
            </a:p>
          </p:txBody>
        </p:sp>
        <p:sp>
          <p:nvSpPr>
            <p:cNvPr id="308" name="Desarollo"/>
            <p:cNvSpPr/>
            <p:nvPr/>
          </p:nvSpPr>
          <p:spPr>
            <a:xfrm>
              <a:off x="2637826" y="-1"/>
              <a:ext cx="3637786" cy="2605234"/>
            </a:xfrm>
            <a:prstGeom prst="ellipse">
              <a:avLst/>
            </a:prstGeom>
            <a:gradFill flip="none" rotWithShape="1">
              <a:gsLst>
                <a:gs pos="0">
                  <a:srgbClr val="0097EB">
                    <a:alpha val="75000"/>
                  </a:srgbClr>
                </a:gs>
                <a:gs pos="100000">
                  <a:srgbClr val="0071EB">
                    <a:alpha val="64999"/>
                  </a:srgbClr>
                </a:gs>
              </a:gsLst>
              <a:lin ang="5400000" scaled="0"/>
            </a:gradFill>
            <a:ln w="3175" cap="flat">
              <a:noFill/>
              <a:miter lim="400000"/>
            </a:ln>
            <a:effectLst>
              <a:outerShdw sx="100000" sy="100000" kx="0" ky="0" algn="b" rotWithShape="0" blurRad="114300" dist="0" dir="540000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ctr"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/>
              <a:r>
                <a:t>Desarollo</a:t>
              </a:r>
            </a:p>
          </p:txBody>
        </p:sp>
        <p:sp>
          <p:nvSpPr>
            <p:cNvPr id="309" name="Feedback"/>
            <p:cNvSpPr/>
            <p:nvPr/>
          </p:nvSpPr>
          <p:spPr>
            <a:xfrm>
              <a:off x="0" y="3349584"/>
              <a:ext cx="3913639" cy="3070453"/>
            </a:xfrm>
            <a:prstGeom prst="ellipse">
              <a:avLst/>
            </a:prstGeom>
            <a:gradFill flip="none" rotWithShape="1">
              <a:gsLst>
                <a:gs pos="0">
                  <a:srgbClr val="0097EB">
                    <a:alpha val="75000"/>
                  </a:srgbClr>
                </a:gs>
                <a:gs pos="100000">
                  <a:srgbClr val="0071EB">
                    <a:alpha val="64999"/>
                  </a:srgbClr>
                </a:gs>
              </a:gsLst>
              <a:lin ang="5400000" scaled="0"/>
            </a:gradFill>
            <a:ln w="3175" cap="flat">
              <a:noFill/>
              <a:miter lim="400000"/>
            </a:ln>
            <a:effectLst>
              <a:outerShdw sx="100000" sy="100000" kx="0" ky="0" algn="b" rotWithShape="0" blurRad="114300" dist="0" dir="540000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ctr"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lvl1pPr>
            </a:lstStyle>
            <a:p>
              <a:pPr/>
              <a:r>
                <a:t>Feedback</a:t>
              </a:r>
            </a:p>
          </p:txBody>
        </p:sp>
        <p:sp>
          <p:nvSpPr>
            <p:cNvPr id="310" name="Línea"/>
            <p:cNvSpPr/>
            <p:nvPr/>
          </p:nvSpPr>
          <p:spPr>
            <a:xfrm flipV="1">
              <a:off x="1922134" y="1785887"/>
              <a:ext cx="771252" cy="1292197"/>
            </a:xfrm>
            <a:prstGeom prst="line">
              <a:avLst/>
            </a:prstGeom>
            <a:noFill/>
            <a:ln w="114300" cap="flat">
              <a:solidFill>
                <a:srgbClr val="FF93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311" name="Línea"/>
            <p:cNvSpPr/>
            <p:nvPr/>
          </p:nvSpPr>
          <p:spPr>
            <a:xfrm>
              <a:off x="6310093" y="1829866"/>
              <a:ext cx="474389" cy="1345503"/>
            </a:xfrm>
            <a:prstGeom prst="line">
              <a:avLst/>
            </a:prstGeom>
            <a:noFill/>
            <a:ln w="114300" cap="flat">
              <a:solidFill>
                <a:srgbClr val="FF93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312" name="Línea"/>
            <p:cNvSpPr/>
            <p:nvPr/>
          </p:nvSpPr>
          <p:spPr>
            <a:xfrm flipH="1">
              <a:off x="3968255" y="4900802"/>
              <a:ext cx="991678" cy="4610"/>
            </a:xfrm>
            <a:prstGeom prst="line">
              <a:avLst/>
            </a:prstGeom>
            <a:noFill/>
            <a:ln w="114300" cap="flat">
              <a:solidFill>
                <a:srgbClr val="FF93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El software debe crecer orgánicamente, no ser construido"/>
          <p:cNvSpPr txBox="1"/>
          <p:nvPr>
            <p:ph type="title" idx="4294967295"/>
          </p:nvPr>
        </p:nvSpPr>
        <p:spPr>
          <a:xfrm>
            <a:off x="2553372" y="809237"/>
            <a:ext cx="13181256" cy="2098613"/>
          </a:xfrm>
          <a:prstGeom prst="rect">
            <a:avLst/>
          </a:prstGeom>
        </p:spPr>
        <p:txBody>
          <a:bodyPr/>
          <a:lstStyle>
            <a:lvl1pPr algn="ctr">
              <a:defRPr sz="5500"/>
            </a:lvl1pPr>
          </a:lstStyle>
          <a:p>
            <a:pPr/>
            <a:r>
              <a:t>El software debe crecer orgánicamente, no ser construido</a:t>
            </a:r>
          </a:p>
        </p:txBody>
      </p:sp>
      <p:pic>
        <p:nvPicPr>
          <p:cNvPr id="317" name="spiral.jpg" descr="spir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1788" y="3100196"/>
            <a:ext cx="7525075" cy="752507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446" y="-1"/>
            <a:ext cx="14105108" cy="11430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" name="IBM-704.jpg"/>
          <p:cNvGrpSpPr/>
          <p:nvPr/>
        </p:nvGrpSpPr>
        <p:grpSpPr>
          <a:xfrm>
            <a:off x="3039111" y="1299633"/>
            <a:ext cx="10978837" cy="8830734"/>
            <a:chOff x="0" y="0"/>
            <a:chExt cx="10978836" cy="8830732"/>
          </a:xfrm>
        </p:grpSpPr>
        <p:pic>
          <p:nvPicPr>
            <p:cNvPr id="71" name="IBM-704.jpg" descr="IBM-70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0724837" cy="85005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" name="IBM-704.jpg" descr="IBM-704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978837" cy="8830733"/>
            </a:xfrm>
            <a:prstGeom prst="rect">
              <a:avLst/>
            </a:prstGeom>
            <a:effectLst/>
          </p:spPr>
        </p:pic>
      </p:grpSp>
      <p:grpSp>
        <p:nvGrpSpPr>
          <p:cNvPr id="75" name="pasted-image.tiff"/>
          <p:cNvGrpSpPr/>
          <p:nvPr/>
        </p:nvGrpSpPr>
        <p:grpSpPr>
          <a:xfrm>
            <a:off x="11063409" y="143090"/>
            <a:ext cx="3965020" cy="4956028"/>
            <a:chOff x="0" y="0"/>
            <a:chExt cx="3965018" cy="4956026"/>
          </a:xfrm>
        </p:grpSpPr>
        <p:pic>
          <p:nvPicPr>
            <p:cNvPr id="74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3711019" cy="46258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" name="pasted-image.tiff" descr="pasted-image.tiff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965019" cy="4956027"/>
            </a:xfrm>
            <a:prstGeom prst="rect">
              <a:avLst/>
            </a:prstGeom>
            <a:effectLst/>
          </p:spPr>
        </p:pic>
      </p:grpSp>
      <p:grpSp>
        <p:nvGrpSpPr>
          <p:cNvPr id="78" name="pasted-image.tiff"/>
          <p:cNvGrpSpPr/>
          <p:nvPr/>
        </p:nvGrpSpPr>
        <p:grpSpPr>
          <a:xfrm>
            <a:off x="10552569" y="2947472"/>
            <a:ext cx="3431157" cy="4722618"/>
            <a:chOff x="0" y="0"/>
            <a:chExt cx="3431155" cy="4722617"/>
          </a:xfrm>
        </p:grpSpPr>
        <p:pic>
          <p:nvPicPr>
            <p:cNvPr id="77" name="pasted-image.tiff" descr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76200"/>
              <a:ext cx="3177156" cy="43924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6" name="pasted-image.tiff" descr="pasted-image.tiff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431156" cy="4722618"/>
            </a:xfrm>
            <a:prstGeom prst="rect">
              <a:avLst/>
            </a:prstGeom>
            <a:effectLst/>
          </p:spPr>
        </p:pic>
      </p:grpSp>
      <p:grpSp>
        <p:nvGrpSpPr>
          <p:cNvPr id="81" name="pasted-image.tiff"/>
          <p:cNvGrpSpPr/>
          <p:nvPr/>
        </p:nvGrpSpPr>
        <p:grpSpPr>
          <a:xfrm>
            <a:off x="11376328" y="5799344"/>
            <a:ext cx="4017873" cy="4956028"/>
            <a:chOff x="0" y="0"/>
            <a:chExt cx="4017871" cy="4956026"/>
          </a:xfrm>
        </p:grpSpPr>
        <p:pic>
          <p:nvPicPr>
            <p:cNvPr id="80" name="pasted-image.tiff" descr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7000" y="76200"/>
              <a:ext cx="3763872" cy="46258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9" name="pasted-image.tiff" descr="pasted-image.tiff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4017872" cy="4956027"/>
            </a:xfrm>
            <a:prstGeom prst="rect">
              <a:avLst/>
            </a:prstGeom>
            <a:effectLst/>
          </p:spPr>
        </p:pic>
      </p:grpSp>
      <p:grpSp>
        <p:nvGrpSpPr>
          <p:cNvPr id="86" name="Agrupar"/>
          <p:cNvGrpSpPr/>
          <p:nvPr/>
        </p:nvGrpSpPr>
        <p:grpSpPr>
          <a:xfrm>
            <a:off x="1189673" y="4653479"/>
            <a:ext cx="5321301" cy="6388101"/>
            <a:chOff x="-127000" y="-76200"/>
            <a:chExt cx="5321300" cy="6388100"/>
          </a:xfrm>
        </p:grpSpPr>
        <p:grpSp>
          <p:nvGrpSpPr>
            <p:cNvPr id="84" name="Agrupar"/>
            <p:cNvGrpSpPr/>
            <p:nvPr/>
          </p:nvGrpSpPr>
          <p:grpSpPr>
            <a:xfrm>
              <a:off x="-127000" y="-76200"/>
              <a:ext cx="5321300" cy="6388100"/>
              <a:chOff x="0" y="0"/>
              <a:chExt cx="5321300" cy="6388100"/>
            </a:xfrm>
          </p:grpSpPr>
          <p:pic>
            <p:nvPicPr>
              <p:cNvPr id="83" name="young-donald-knuth-ibm-650-1958.jpg" descr="young-donald-knuth-ibm-650-1958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27000" y="76200"/>
                <a:ext cx="5067300" cy="60579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82" name="young-donald-knuth-ibm-650-1958.jpg" descr="young-donald-knuth-ibm-650-1958.jpg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5321300" cy="6388100"/>
              </a:xfrm>
              <a:prstGeom prst="rect">
                <a:avLst/>
              </a:prstGeom>
              <a:effectLst/>
            </p:spPr>
          </p:pic>
        </p:grpSp>
        <p:sp>
          <p:nvSpPr>
            <p:cNvPr id="85" name="Donald Knuth…"/>
            <p:cNvSpPr/>
            <p:nvPr/>
          </p:nvSpPr>
          <p:spPr>
            <a:xfrm>
              <a:off x="997590" y="4781855"/>
              <a:ext cx="3072120" cy="994924"/>
            </a:xfrm>
            <a:prstGeom prst="rect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/>
              <a:r>
                <a:t>Donald Knuth </a:t>
              </a:r>
            </a:p>
            <a:p>
              <a:pPr algn="ctr"/>
              <a:r>
                <a:t>IBM 650 - 1958</a:t>
              </a:r>
            </a:p>
          </p:txBody>
        </p:sp>
      </p:grpSp>
      <p:grpSp>
        <p:nvGrpSpPr>
          <p:cNvPr id="89" name="hq720.jpg">
            <a:hlinkClick r:id="rId12" invalidUrl="" action="" tgtFrame="" tooltip="" history="1" highlightClick="0" endSnd="0"/>
          </p:cNvPr>
          <p:cNvGrpSpPr/>
          <p:nvPr/>
        </p:nvGrpSpPr>
        <p:grpSpPr>
          <a:xfrm>
            <a:off x="5902927" y="8413197"/>
            <a:ext cx="4708277" cy="2829545"/>
            <a:chOff x="0" y="0"/>
            <a:chExt cx="4708276" cy="2829544"/>
          </a:xfrm>
        </p:grpSpPr>
        <p:pic>
          <p:nvPicPr>
            <p:cNvPr id="88" name="hq720.jpg" descr="hq720.jp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27000" y="76200"/>
              <a:ext cx="4454277" cy="24993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7" name="hq720.jpg" descr="hq720.jpg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4708277" cy="282954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5"/>
                                        </p:tgtEl>
                                      </p:cBhvr>
                                      <p:by x="475545" y="47554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20806 -0.301191" origin="layout" pathEditMode="relative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click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75"/>
                                        </p:tgtEl>
                                      </p:cBhvr>
                                      <p:by x="20395" y="2039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20806 -0.301191 L 0.103196 0.000234" origin="layout" pathEditMode="relative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mph" nodeType="clickEffect" presetSubtype="0" presetID="6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430604" y="43060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724474" origin="layout" pathEditMode="relative">
                                      <p:cBhvr>
                                        <p:cTn id="3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mph" nodeType="clickEffect" presetSubtype="0" presetID="6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24372" y="2437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0.724474 L 0.193519 -0.000385" origin="layout" pathEditMode="relative">
                                      <p:cBhvr>
                                        <p:cTn id="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mph" nodeType="clickEffect" presetSubtype="0" presetID="6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81"/>
                                        </p:tgtEl>
                                      </p:cBhvr>
                                      <p:by x="286211" y="28621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81823 -0.165336" origin="layout" pathEditMode="relative">
                                      <p:cBhvr>
                                        <p:cTn id="4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mph" nodeType="clickEffect" presetSubtype="0" presetID="6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81"/>
                                        </p:tgtEl>
                                      </p:cBhvr>
                                      <p:by x="34490" y="3449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281823 -0.165336 L 0.090183 0.020496" origin="layout" pathEditMode="relative">
                                      <p:cBhvr>
                                        <p:cTn id="5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8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8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" grpId="6"/>
      <p:bldP build="whole" bldLvl="1" animBg="1" rev="0" advAuto="0" spid="78" grpId="7"/>
      <p:bldP build="whole" bldLvl="1" animBg="1" rev="0" advAuto="0" spid="81" grpId="11"/>
      <p:bldP build="whole" bldLvl="1" animBg="1" rev="0" advAuto="0" spid="78" grpId="9"/>
      <p:bldP build="whole" bldLvl="1" animBg="1" rev="0" advAuto="0" spid="81" grpId="12"/>
      <p:bldP build="whole" bldLvl="1" animBg="1" rev="0" advAuto="0" spid="81" grpId="14"/>
      <p:bldP build="whole" bldLvl="1" animBg="1" rev="0" advAuto="0" spid="86" grpId="16"/>
      <p:bldP build="whole" bldLvl="1" animBg="1" rev="0" advAuto="0" spid="89" grpId="17"/>
      <p:bldP build="whole" bldLvl="1" animBg="1" rev="0" advAuto="0" spid="75" grpId="1"/>
      <p:bldP build="whole" bldLvl="1" animBg="1" rev="0" advAuto="0" spid="75" grpId="2"/>
      <p:bldP build="whole" bldLvl="1" animBg="1" rev="0" advAuto="0" spid="75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2" name="photo-1516844113229-18646a422956.jpeg" descr="photo-1516844113229-18646a42295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018" y="-171800"/>
            <a:ext cx="18833124" cy="1258118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5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313" y="1431041"/>
            <a:ext cx="2857501" cy="2857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96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3167" y="794397"/>
            <a:ext cx="4424514" cy="239359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97" name="ios-14-widgets.jpg" descr="ios-14-widget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62234" y="4516012"/>
            <a:ext cx="4971076" cy="88421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98" name="Unknown.png" descr="Unknow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7313" y="5073192"/>
            <a:ext cx="2857501" cy="2857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99" name="Unknown.jpeg" descr="Unknown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82799" y="1064153"/>
            <a:ext cx="3068192" cy="2857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0" name="Unknown.jpeg" descr="Unknown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200956" y="4762500"/>
            <a:ext cx="4279901" cy="1905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1" name="Unknown.jpeg" descr="Unknown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230729" y="7508346"/>
            <a:ext cx="2857501" cy="2857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2" name="Unknown.jpeg" descr="Unknown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398175" y="1280053"/>
            <a:ext cx="3340101" cy="2425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3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07314" y="8264593"/>
            <a:ext cx="2857501" cy="29300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4" name="pasted-image.tiff" descr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817275" y="7758641"/>
            <a:ext cx="2501901" cy="2565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5" name="Unknown.jpeg" descr="Unknown.jpe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169968" y="4303448"/>
            <a:ext cx="2857501" cy="2857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" name="photo-1541829070764-84a7d30dd3f3.jpeg" descr="photo-1541829070764-84a7d30dd3f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279" y="977113"/>
            <a:ext cx="7091588" cy="47356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9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2467" y="1056508"/>
            <a:ext cx="8145643" cy="45768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10" name="Unknown.jpeg" descr="Unknown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7124" y="6525633"/>
            <a:ext cx="3813752" cy="44770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" grpId="1"/>
      <p:bldP build="whole" bldLvl="1" animBg="1" rev="0" advAuto="0" spid="110" grpId="2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